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5" r:id="rId8"/>
    <p:sldId id="263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Havo 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8858"/>
          <a:stretch/>
        </p:blipFill>
        <p:spPr>
          <a:xfrm>
            <a:off x="0" y="0"/>
            <a:ext cx="12192000" cy="42110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1340"/>
          <a:stretch/>
        </p:blipFill>
        <p:spPr>
          <a:xfrm>
            <a:off x="0" y="0"/>
            <a:ext cx="12192000" cy="77002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2614"/>
          <a:stretch/>
        </p:blipFill>
        <p:spPr>
          <a:xfrm>
            <a:off x="0" y="0"/>
            <a:ext cx="12192000" cy="11430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1471"/>
          <a:stretch/>
        </p:blipFill>
        <p:spPr>
          <a:xfrm>
            <a:off x="0" y="0"/>
            <a:ext cx="12192000" cy="156410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991762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3"/>
          <a:srcRect b="50946"/>
          <a:stretch/>
        </p:blipFill>
        <p:spPr>
          <a:xfrm>
            <a:off x="0" y="1991762"/>
            <a:ext cx="12192000" cy="2086944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3"/>
          <a:srcRect b="19837"/>
          <a:stretch/>
        </p:blipFill>
        <p:spPr>
          <a:xfrm>
            <a:off x="0" y="1991762"/>
            <a:ext cx="12192000" cy="3410418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3"/>
          <a:srcRect b="10788"/>
          <a:stretch/>
        </p:blipFill>
        <p:spPr>
          <a:xfrm>
            <a:off x="0" y="1991762"/>
            <a:ext cx="12192000" cy="3795428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91761"/>
            <a:ext cx="12192000" cy="4254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403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014410" y="1299411"/>
            <a:ext cx="2936926" cy="4741951"/>
          </a:xfrm>
        </p:spPr>
        <p:txBody>
          <a:bodyPr>
            <a:normAutofit/>
          </a:bodyPr>
          <a:lstStyle/>
          <a:p>
            <a:r>
              <a:rPr lang="nl-NL" sz="2500" dirty="0" smtClean="0"/>
              <a:t>QV = -2p + 60</a:t>
            </a:r>
          </a:p>
          <a:p>
            <a:r>
              <a:rPr lang="nl-NL" sz="2500" dirty="0" smtClean="0"/>
              <a:t>Qa1 = 3p – 30</a:t>
            </a:r>
          </a:p>
          <a:p>
            <a:endParaRPr lang="nl-NL" sz="2500" dirty="0"/>
          </a:p>
          <a:p>
            <a:r>
              <a:rPr lang="nl-NL" sz="2500" dirty="0" smtClean="0"/>
              <a:t>Punten zoeken.</a:t>
            </a:r>
          </a:p>
          <a:p>
            <a:r>
              <a:rPr lang="nl-NL" sz="2500" dirty="0" smtClean="0"/>
              <a:t>Als je 2 punten hebt kan je een lijn trekken.</a:t>
            </a:r>
            <a:endParaRPr lang="nl-NL" sz="2500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797842" cy="6797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810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Kennismaking / wie ben ik.</a:t>
            </a:r>
          </a:p>
          <a:p>
            <a:r>
              <a:rPr lang="nl-NL" sz="2500" dirty="0" smtClean="0"/>
              <a:t>Benodigdheden/werkwijze.</a:t>
            </a:r>
          </a:p>
          <a:p>
            <a:r>
              <a:rPr lang="nl-NL" sz="2500" dirty="0" smtClean="0"/>
              <a:t>PTA</a:t>
            </a:r>
          </a:p>
          <a:p>
            <a:r>
              <a:rPr lang="nl-NL" sz="2500" dirty="0" smtClean="0"/>
              <a:t>Start oefenopgaves herhaling vorig jaar.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85088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Kennismaking/ wie ben ik.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672389"/>
            <a:ext cx="8596668" cy="4368973"/>
          </a:xfrm>
        </p:spPr>
        <p:txBody>
          <a:bodyPr>
            <a:normAutofit fontScale="92500" lnSpcReduction="10000"/>
          </a:bodyPr>
          <a:lstStyle/>
          <a:p>
            <a:r>
              <a:rPr lang="nl-NL" sz="2500" dirty="0" smtClean="0"/>
              <a:t>Bas Jacobs (docent economie en M en O).</a:t>
            </a:r>
          </a:p>
          <a:p>
            <a:r>
              <a:rPr lang="nl-NL" sz="2500" dirty="0" smtClean="0"/>
              <a:t>28 jaar.</a:t>
            </a:r>
          </a:p>
          <a:p>
            <a:r>
              <a:rPr lang="nl-NL" sz="2500" dirty="0" smtClean="0"/>
              <a:t>Kom oorspronkelijk uit Leiderdorp (naast Leiden, naast Den Haag).</a:t>
            </a:r>
          </a:p>
          <a:p>
            <a:r>
              <a:rPr lang="nl-NL" sz="2500" dirty="0" smtClean="0"/>
              <a:t>Eerst havo gedaan </a:t>
            </a:r>
            <a:r>
              <a:rPr lang="nl-NL" sz="2500" dirty="0" smtClean="0">
                <a:sym typeface="Wingdings" panose="05000000000000000000" pitchFamily="2" charset="2"/>
              </a:rPr>
              <a:t> vwo gedaan. Economie en bedrijfseconomie gestudeerd, toen </a:t>
            </a:r>
            <a:r>
              <a:rPr lang="nl-NL" sz="2500" dirty="0" err="1" smtClean="0">
                <a:sym typeface="Wingdings" panose="05000000000000000000" pitchFamily="2" charset="2"/>
              </a:rPr>
              <a:t>behaviour</a:t>
            </a:r>
            <a:r>
              <a:rPr lang="nl-NL" sz="2500" dirty="0" smtClean="0">
                <a:sym typeface="Wingdings" panose="05000000000000000000" pitchFamily="2" charset="2"/>
              </a:rPr>
              <a:t> </a:t>
            </a:r>
            <a:r>
              <a:rPr lang="nl-NL" sz="2500" dirty="0" err="1" smtClean="0">
                <a:sym typeface="Wingdings" panose="05000000000000000000" pitchFamily="2" charset="2"/>
              </a:rPr>
              <a:t>economics</a:t>
            </a:r>
            <a:r>
              <a:rPr lang="nl-NL" sz="2500" dirty="0" smtClean="0">
                <a:sym typeface="Wingdings" panose="05000000000000000000" pitchFamily="2" charset="2"/>
              </a:rPr>
              <a:t> </a:t>
            </a:r>
            <a:r>
              <a:rPr lang="nl-NL" sz="2500" dirty="0" err="1" smtClean="0">
                <a:sym typeface="Wingdings" panose="05000000000000000000" pitchFamily="2" charset="2"/>
              </a:rPr>
              <a:t>gemasterd</a:t>
            </a:r>
            <a:r>
              <a:rPr lang="nl-NL" sz="2500" dirty="0" smtClean="0">
                <a:sym typeface="Wingdings" panose="05000000000000000000" pitchFamily="2" charset="2"/>
              </a:rPr>
              <a:t>. Toen mijn lesbevoegdheid economie gehaald in Nijmegen, nu bezig met lesbevoegdheid M en O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Heb berucht slechte spelling.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Vragen?</a:t>
            </a:r>
          </a:p>
          <a:p>
            <a:r>
              <a:rPr lang="nl-NL" sz="2500" dirty="0">
                <a:sym typeface="Wingdings" panose="05000000000000000000" pitchFamily="2" charset="2"/>
              </a:rPr>
              <a:t>Wat vind ik allemaal goed:</a:t>
            </a:r>
            <a:endParaRPr lang="nl-NL" sz="2500" dirty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485328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Benodigdheden. / werkwijze.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500" dirty="0" smtClean="0"/>
              <a:t>Een schrift.</a:t>
            </a:r>
          </a:p>
          <a:p>
            <a:r>
              <a:rPr lang="nl-NL" sz="2500" dirty="0" smtClean="0"/>
              <a:t>De juiste lesbrief.</a:t>
            </a:r>
          </a:p>
          <a:p>
            <a:r>
              <a:rPr lang="nl-NL" sz="2500" dirty="0" smtClean="0"/>
              <a:t>Structuur tijdens de les: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500" dirty="0" smtClean="0"/>
              <a:t>Herhaling theorie vorige les (nabespreken huiswerk).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500" dirty="0" smtClean="0"/>
              <a:t>Nieuwe theorie.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500" dirty="0" smtClean="0"/>
              <a:t>Zelfstandig lezen/maken opgaves.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500" dirty="0" smtClean="0"/>
              <a:t>Nabespreken opgaves. (stap 2/3/4 herhalen)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500" dirty="0" smtClean="0"/>
              <a:t>Nabespreken les. (opgeven huiswerk)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06665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947" y="204537"/>
            <a:ext cx="8913055" cy="1725863"/>
          </a:xfrm>
        </p:spPr>
        <p:txBody>
          <a:bodyPr/>
          <a:lstStyle/>
          <a:p>
            <a:r>
              <a:rPr lang="nl-NL" dirty="0" smtClean="0"/>
              <a:t>PTA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t="2133"/>
          <a:stretch/>
        </p:blipFill>
        <p:spPr>
          <a:xfrm>
            <a:off x="0" y="770174"/>
            <a:ext cx="12192000" cy="6166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7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Aankomende 2 lessen oefenopgaves maken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Herhaling markt en overheid hoofdstuk 1 t/m 3.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06640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/>
          <a:lstStyle/>
          <a:p>
            <a:r>
              <a:rPr lang="nl-NL" dirty="0" smtClean="0"/>
              <a:t>Vul tabel 1.1 in, je mag hiervoor je lesbrief gebruiken.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785003" cy="3880773"/>
          </a:xfrm>
        </p:spPr>
        <p:txBody>
          <a:bodyPr>
            <a:normAutofit fontScale="92500" lnSpcReduction="20000"/>
          </a:bodyPr>
          <a:lstStyle/>
          <a:p>
            <a:r>
              <a:rPr lang="nl-NL" sz="2500" dirty="0" smtClean="0"/>
              <a:t>Ben niet zo benieuwd naar de antwoorden, maar vooral dat je kan toelichten waarom je tot deze antwoorden bent gekomen, wat ze betekenen.</a:t>
            </a:r>
          </a:p>
          <a:p>
            <a:r>
              <a:rPr lang="nl-NL" sz="2500" dirty="0" smtClean="0"/>
              <a:t>Eerste 5 minuten zelfstandig, daarna mag je overleggen.</a:t>
            </a:r>
          </a:p>
          <a:p>
            <a:endParaRPr lang="nl-NL" sz="2500" dirty="0"/>
          </a:p>
          <a:p>
            <a:r>
              <a:rPr lang="nl-NL" sz="2500" dirty="0" smtClean="0"/>
              <a:t>Je hebt 10 minuten de tijd.</a:t>
            </a:r>
          </a:p>
          <a:p>
            <a:r>
              <a:rPr lang="nl-NL" sz="2500" dirty="0" smtClean="0"/>
              <a:t>Kom je er niet uit? Stel vragen of zoek het op in je lesbrief.</a:t>
            </a:r>
            <a:endParaRPr lang="nl-NL" sz="2500" dirty="0"/>
          </a:p>
        </p:txBody>
      </p:sp>
      <p:sp>
        <p:nvSpPr>
          <p:cNvPr id="9" name="Ovaal 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vaal 9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14" name="Ovaal 1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5" name="Ovaal 14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6" name="Ovaal 15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7" name="Ovaal 16"/>
          <p:cNvSpPr/>
          <p:nvPr/>
        </p:nvSpPr>
        <p:spPr>
          <a:xfrm>
            <a:off x="5767194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8" name="Ovaal 17"/>
          <p:cNvSpPr/>
          <p:nvPr/>
        </p:nvSpPr>
        <p:spPr>
          <a:xfrm>
            <a:off x="5767194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0433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t="1" r="67927" b="186"/>
          <a:stretch/>
        </p:blipFill>
        <p:spPr>
          <a:xfrm>
            <a:off x="0" y="0"/>
            <a:ext cx="3910263" cy="471637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51349" b="77338"/>
          <a:stretch/>
        </p:blipFill>
        <p:spPr>
          <a:xfrm>
            <a:off x="0" y="0"/>
            <a:ext cx="5931568" cy="107081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r="51151" b="65625"/>
          <a:stretch/>
        </p:blipFill>
        <p:spPr>
          <a:xfrm>
            <a:off x="0" y="0"/>
            <a:ext cx="5955632" cy="162426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r="51053" b="42963"/>
          <a:stretch/>
        </p:blipFill>
        <p:spPr>
          <a:xfrm>
            <a:off x="0" y="0"/>
            <a:ext cx="5967663" cy="2695074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l="395" r="50361" b="29978"/>
          <a:stretch/>
        </p:blipFill>
        <p:spPr>
          <a:xfrm>
            <a:off x="48126" y="0"/>
            <a:ext cx="6003758" cy="3308684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r="51053" b="16483"/>
          <a:stretch/>
        </p:blipFill>
        <p:spPr>
          <a:xfrm>
            <a:off x="0" y="0"/>
            <a:ext cx="5967663" cy="3946358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r="51250" b="-68"/>
          <a:stretch/>
        </p:blipFill>
        <p:spPr>
          <a:xfrm>
            <a:off x="0" y="-1"/>
            <a:ext cx="5943600" cy="4728411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l="1" r="28848" b="78357"/>
          <a:stretch/>
        </p:blipFill>
        <p:spPr>
          <a:xfrm>
            <a:off x="0" y="1"/>
            <a:ext cx="8674768" cy="1022684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r="28454" b="64607"/>
          <a:stretch/>
        </p:blipFill>
        <p:spPr>
          <a:xfrm>
            <a:off x="0" y="0"/>
            <a:ext cx="8722895" cy="1672389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2"/>
          <a:srcRect r="28651" b="42709"/>
          <a:stretch/>
        </p:blipFill>
        <p:spPr>
          <a:xfrm>
            <a:off x="0" y="0"/>
            <a:ext cx="8698832" cy="2707105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r="28947" b="30996"/>
          <a:stretch/>
        </p:blipFill>
        <p:spPr>
          <a:xfrm>
            <a:off x="0" y="0"/>
            <a:ext cx="8662737" cy="3260558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 rotWithShape="1">
          <a:blip r:embed="rId2"/>
          <a:srcRect r="29046" b="18265"/>
          <a:stretch/>
        </p:blipFill>
        <p:spPr>
          <a:xfrm>
            <a:off x="0" y="0"/>
            <a:ext cx="8650705" cy="3862137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2"/>
          <a:srcRect t="-1" r="28355" b="442"/>
          <a:stretch/>
        </p:blipFill>
        <p:spPr>
          <a:xfrm>
            <a:off x="0" y="0"/>
            <a:ext cx="8734926" cy="4704347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 rotWithShape="1">
          <a:blip r:embed="rId2"/>
          <a:srcRect r="12664" b="77593"/>
          <a:stretch/>
        </p:blipFill>
        <p:spPr>
          <a:xfrm>
            <a:off x="0" y="0"/>
            <a:ext cx="10647947" cy="1058779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 rotWithShape="1">
          <a:blip r:embed="rId2"/>
          <a:srcRect r="13158" b="65625"/>
          <a:stretch/>
        </p:blipFill>
        <p:spPr>
          <a:xfrm>
            <a:off x="0" y="0"/>
            <a:ext cx="10587789" cy="1624263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 rotWithShape="1">
          <a:blip r:embed="rId2"/>
          <a:srcRect r="12862" b="43219"/>
          <a:stretch/>
        </p:blipFill>
        <p:spPr>
          <a:xfrm>
            <a:off x="0" y="0"/>
            <a:ext cx="10623884" cy="2683042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 rotWithShape="1">
          <a:blip r:embed="rId2"/>
          <a:srcRect r="13158" b="30996"/>
          <a:stretch/>
        </p:blipFill>
        <p:spPr>
          <a:xfrm>
            <a:off x="0" y="0"/>
            <a:ext cx="10587789" cy="3260558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2"/>
          <a:srcRect r="11875" b="16737"/>
          <a:stretch/>
        </p:blipFill>
        <p:spPr>
          <a:xfrm>
            <a:off x="0" y="0"/>
            <a:ext cx="10744200" cy="3934326"/>
          </a:xfrm>
          <a:prstGeom prst="rect">
            <a:avLst/>
          </a:prstGeom>
        </p:spPr>
      </p:pic>
      <p:pic>
        <p:nvPicPr>
          <p:cNvPr id="25" name="Afbeelding 24"/>
          <p:cNvPicPr>
            <a:picLocks noChangeAspect="1"/>
          </p:cNvPicPr>
          <p:nvPr/>
        </p:nvPicPr>
        <p:blipFill rotWithShape="1">
          <a:blip r:embed="rId2"/>
          <a:srcRect r="12368" b="-323"/>
          <a:stretch/>
        </p:blipFill>
        <p:spPr>
          <a:xfrm>
            <a:off x="0" y="0"/>
            <a:ext cx="10684042" cy="4740442"/>
          </a:xfrm>
          <a:prstGeom prst="rect">
            <a:avLst/>
          </a:prstGeom>
        </p:spPr>
      </p:pic>
      <p:pic>
        <p:nvPicPr>
          <p:cNvPr id="26" name="Afbeelding 25"/>
          <p:cNvPicPr>
            <a:picLocks noChangeAspect="1"/>
          </p:cNvPicPr>
          <p:nvPr/>
        </p:nvPicPr>
        <p:blipFill rotWithShape="1">
          <a:blip r:embed="rId2"/>
          <a:srcRect r="-164" b="78102"/>
          <a:stretch/>
        </p:blipFill>
        <p:spPr>
          <a:xfrm>
            <a:off x="-1" y="0"/>
            <a:ext cx="12212053" cy="1034716"/>
          </a:xfrm>
          <a:prstGeom prst="rect">
            <a:avLst/>
          </a:prstGeom>
        </p:spPr>
      </p:pic>
      <p:pic>
        <p:nvPicPr>
          <p:cNvPr id="28" name="Afbeelding 27"/>
          <p:cNvPicPr>
            <a:picLocks noChangeAspect="1"/>
          </p:cNvPicPr>
          <p:nvPr/>
        </p:nvPicPr>
        <p:blipFill rotWithShape="1">
          <a:blip r:embed="rId2"/>
          <a:srcRect r="230" b="65116"/>
          <a:stretch/>
        </p:blipFill>
        <p:spPr>
          <a:xfrm>
            <a:off x="0" y="0"/>
            <a:ext cx="12163926" cy="1648326"/>
          </a:xfrm>
          <a:prstGeom prst="rect">
            <a:avLst/>
          </a:prstGeom>
        </p:spPr>
      </p:pic>
      <p:pic>
        <p:nvPicPr>
          <p:cNvPr id="29" name="Afbeelding 28"/>
          <p:cNvPicPr>
            <a:picLocks noChangeAspect="1"/>
          </p:cNvPicPr>
          <p:nvPr/>
        </p:nvPicPr>
        <p:blipFill rotWithShape="1">
          <a:blip r:embed="rId2"/>
          <a:srcRect l="-1" r="428" b="42455"/>
          <a:stretch/>
        </p:blipFill>
        <p:spPr>
          <a:xfrm>
            <a:off x="0" y="0"/>
            <a:ext cx="12139863" cy="2719137"/>
          </a:xfrm>
          <a:prstGeom prst="rect">
            <a:avLst/>
          </a:prstGeom>
        </p:spPr>
      </p:pic>
      <p:pic>
        <p:nvPicPr>
          <p:cNvPr id="30" name="Afbeelding 29"/>
          <p:cNvPicPr>
            <a:picLocks noChangeAspect="1"/>
          </p:cNvPicPr>
          <p:nvPr/>
        </p:nvPicPr>
        <p:blipFill rotWithShape="1">
          <a:blip r:embed="rId2"/>
          <a:srcRect l="1" r="32" b="30487"/>
          <a:stretch/>
        </p:blipFill>
        <p:spPr>
          <a:xfrm>
            <a:off x="0" y="0"/>
            <a:ext cx="12187989" cy="3284621"/>
          </a:xfrm>
          <a:prstGeom prst="rect">
            <a:avLst/>
          </a:prstGeom>
        </p:spPr>
      </p:pic>
      <p:pic>
        <p:nvPicPr>
          <p:cNvPr id="31" name="Afbeelding 30"/>
          <p:cNvPicPr>
            <a:picLocks noChangeAspect="1"/>
          </p:cNvPicPr>
          <p:nvPr/>
        </p:nvPicPr>
        <p:blipFill rotWithShape="1">
          <a:blip r:embed="rId2"/>
          <a:srcRect r="132" b="17755"/>
          <a:stretch/>
        </p:blipFill>
        <p:spPr>
          <a:xfrm>
            <a:off x="0" y="0"/>
            <a:ext cx="12175958" cy="3886200"/>
          </a:xfrm>
          <a:prstGeom prst="rect">
            <a:avLst/>
          </a:prstGeom>
        </p:spPr>
      </p:pic>
      <p:pic>
        <p:nvPicPr>
          <p:cNvPr id="32" name="Afbeelding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725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560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/>
          <a:lstStyle/>
          <a:p>
            <a:r>
              <a:rPr lang="nl-NL" dirty="0" smtClean="0"/>
              <a:t>Maak oefenopgave 1.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785003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Eerste 5 minuten zelfstandig.</a:t>
            </a:r>
          </a:p>
          <a:p>
            <a:r>
              <a:rPr lang="nl-NL" sz="2500" dirty="0" smtClean="0"/>
              <a:t>Daarna mag je overleggen.</a:t>
            </a:r>
          </a:p>
          <a:p>
            <a:r>
              <a:rPr lang="nl-NL" sz="2500" dirty="0" smtClean="0"/>
              <a:t>Kom je er niet uit? Stel vragen of zoek het op in </a:t>
            </a:r>
            <a:r>
              <a:rPr lang="nl-NL" sz="2500" smtClean="0"/>
              <a:t>je lesbrief.</a:t>
            </a:r>
            <a:endParaRPr lang="nl-NL" sz="2500" dirty="0"/>
          </a:p>
        </p:txBody>
      </p:sp>
      <p:sp>
        <p:nvSpPr>
          <p:cNvPr id="9" name="Ovaal 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vaal 9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14" name="Ovaal 1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5" name="Ovaal 14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6" name="Ovaal 15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7" name="Ovaal 16"/>
          <p:cNvSpPr/>
          <p:nvPr/>
        </p:nvSpPr>
        <p:spPr>
          <a:xfrm>
            <a:off x="5767194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8" name="Ovaal 17"/>
          <p:cNvSpPr/>
          <p:nvPr/>
        </p:nvSpPr>
        <p:spPr>
          <a:xfrm>
            <a:off x="5767194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5250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106</TotalTime>
  <Words>310</Words>
  <Application>Microsoft Office PowerPoint</Application>
  <PresentationFormat>Breedbeeld</PresentationFormat>
  <Paragraphs>62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Trebuchet MS</vt:lpstr>
      <vt:lpstr>Wingdings</vt:lpstr>
      <vt:lpstr>Wingdings 3</vt:lpstr>
      <vt:lpstr>Facet</vt:lpstr>
      <vt:lpstr>Welkom Havo 5.</vt:lpstr>
      <vt:lpstr>Agenda:</vt:lpstr>
      <vt:lpstr>Kennismaking/ wie ben ik.</vt:lpstr>
      <vt:lpstr>Benodigdheden. / werkwijze.</vt:lpstr>
      <vt:lpstr>PTA</vt:lpstr>
      <vt:lpstr>Aankomende 2 lessen oefenopgaves maken</vt:lpstr>
      <vt:lpstr>Vul tabel 1.1 in, je mag hiervoor je lesbrief gebruiken. </vt:lpstr>
      <vt:lpstr>PowerPoint-presentatie</vt:lpstr>
      <vt:lpstr>Maak oefenopgave 1.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Jacobs, B (Bas)</cp:lastModifiedBy>
  <cp:revision>17</cp:revision>
  <dcterms:created xsi:type="dcterms:W3CDTF">2017-08-27T09:00:36Z</dcterms:created>
  <dcterms:modified xsi:type="dcterms:W3CDTF">2017-08-31T06:56:26Z</dcterms:modified>
</cp:coreProperties>
</file>